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1B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2530"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9E8FD0-5F4D-4A8D-9239-79B574F8840C}" type="datetimeFigureOut">
              <a:rPr lang="en-US" smtClean="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CB860C-A1F3-4E08-9263-2B22EF06F0B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9E8FD0-5F4D-4A8D-9239-79B574F8840C}" type="datetimeFigureOut">
              <a:rPr lang="en-US" smtClean="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CB860C-A1F3-4E08-9263-2B22EF06F0B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9E8FD0-5F4D-4A8D-9239-79B574F8840C}" type="datetimeFigureOut">
              <a:rPr lang="en-US" smtClean="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CB860C-A1F3-4E08-9263-2B22EF06F0B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9E8FD0-5F4D-4A8D-9239-79B574F8840C}" type="datetimeFigureOut">
              <a:rPr lang="en-US" smtClean="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CB860C-A1F3-4E08-9263-2B22EF06F0B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9E8FD0-5F4D-4A8D-9239-79B574F8840C}" type="datetimeFigureOut">
              <a:rPr lang="en-US" smtClean="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CB860C-A1F3-4E08-9263-2B22EF06F0B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9E8FD0-5F4D-4A8D-9239-79B574F8840C}" type="datetimeFigureOut">
              <a:rPr lang="en-US" smtClean="0"/>
              <a:t>10/30/2022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CB860C-A1F3-4E08-9263-2B22EF06F0B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9E8FD0-5F4D-4A8D-9239-79B574F8840C}" type="datetimeFigureOut">
              <a:rPr lang="en-US" smtClean="0"/>
              <a:t>10/30/2022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CB860C-A1F3-4E08-9263-2B22EF06F0B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9E8FD0-5F4D-4A8D-9239-79B574F8840C}" type="datetimeFigureOut">
              <a:rPr lang="en-US" smtClean="0"/>
              <a:t>10/30/2022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CB860C-A1F3-4E08-9263-2B22EF06F0B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E8FD0-5F4D-4A8D-9239-79B574F8840C}" type="datetimeFigureOut">
              <a:rPr lang="en-US" smtClean="0"/>
              <a:t>10/30/2022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CB860C-A1F3-4E08-9263-2B22EF06F0B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9E8FD0-5F4D-4A8D-9239-79B574F8840C}" type="datetimeFigureOut">
              <a:rPr lang="en-US" smtClean="0"/>
              <a:t>10/30/2022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CB860C-A1F3-4E08-9263-2B22EF06F0B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9E8FD0-5F4D-4A8D-9239-79B574F8840C}" type="datetimeFigureOut">
              <a:rPr lang="en-US" smtClean="0"/>
              <a:t>10/30/2022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CB860C-A1F3-4E08-9263-2B22EF06F0B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29E8FD0-5F4D-4A8D-9239-79B574F8840C}" type="datetimeFigureOut">
              <a:rPr lang="en-US" smtClean="0"/>
              <a:t>10/30/2022</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3CB860C-A1F3-4E08-9263-2B22EF06F0B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228600"/>
            <a:ext cx="4876800" cy="461665"/>
          </a:xfrm>
          <a:prstGeom prst="rect">
            <a:avLst/>
          </a:prstGeom>
          <a:noFill/>
        </p:spPr>
        <p:txBody>
          <a:bodyPr wrap="square" rtlCol="0">
            <a:spAutoFit/>
          </a:bodyPr>
          <a:lstStyle/>
          <a:p>
            <a:r>
              <a:rPr lang="en-US" sz="2400" dirty="0">
                <a:latin typeface="Snap ITC" pitchFamily="82" charset="0"/>
              </a:rPr>
              <a:t>Plate Tectonics in Motion</a:t>
            </a:r>
          </a:p>
        </p:txBody>
      </p:sp>
      <p:sp>
        <p:nvSpPr>
          <p:cNvPr id="5" name="TextBox 4"/>
          <p:cNvSpPr txBox="1"/>
          <p:nvPr/>
        </p:nvSpPr>
        <p:spPr>
          <a:xfrm>
            <a:off x="0" y="685800"/>
            <a:ext cx="6858000" cy="523220"/>
          </a:xfrm>
          <a:prstGeom prst="rect">
            <a:avLst/>
          </a:prstGeom>
          <a:noFill/>
        </p:spPr>
        <p:txBody>
          <a:bodyPr wrap="square" rtlCol="0">
            <a:spAutoFit/>
          </a:bodyPr>
          <a:lstStyle/>
          <a:p>
            <a:r>
              <a:rPr lang="en-US" sz="1400" b="1" dirty="0">
                <a:latin typeface="Arial Narrow" pitchFamily="34" charset="0"/>
              </a:rPr>
              <a:t>Purpose: </a:t>
            </a:r>
            <a:r>
              <a:rPr lang="en-US" sz="1400" dirty="0">
                <a:latin typeface="Arial Narrow" pitchFamily="34" charset="0"/>
              </a:rPr>
              <a:t>The purpose of this activity is to replicate the force and motion of Earth’s plates during tectonic movement. </a:t>
            </a:r>
          </a:p>
        </p:txBody>
      </p:sp>
      <p:sp>
        <p:nvSpPr>
          <p:cNvPr id="6" name="TextBox 5"/>
          <p:cNvSpPr txBox="1"/>
          <p:nvPr/>
        </p:nvSpPr>
        <p:spPr>
          <a:xfrm>
            <a:off x="0" y="1219200"/>
            <a:ext cx="4572000" cy="1169551"/>
          </a:xfrm>
          <a:prstGeom prst="rect">
            <a:avLst/>
          </a:prstGeom>
          <a:noFill/>
        </p:spPr>
        <p:txBody>
          <a:bodyPr wrap="square" rtlCol="0">
            <a:spAutoFit/>
          </a:bodyPr>
          <a:lstStyle/>
          <a:p>
            <a:r>
              <a:rPr lang="en-US" sz="1400" b="1" dirty="0">
                <a:latin typeface="Arial Narrow" pitchFamily="34" charset="0"/>
              </a:rPr>
              <a:t>Teacher Prep Materials List: (Per 2 students) 10 minutes</a:t>
            </a:r>
          </a:p>
          <a:p>
            <a:r>
              <a:rPr lang="en-US" sz="1400" dirty="0">
                <a:latin typeface="Arial Narrow" pitchFamily="34" charset="0"/>
              </a:rPr>
              <a:t>1 chocolate pudding cup</a:t>
            </a:r>
          </a:p>
          <a:p>
            <a:r>
              <a:rPr lang="en-US" sz="1400" dirty="0">
                <a:latin typeface="Arial Narrow" pitchFamily="34" charset="0"/>
              </a:rPr>
              <a:t>2 spoons</a:t>
            </a:r>
          </a:p>
          <a:p>
            <a:r>
              <a:rPr lang="en-US" sz="1400" dirty="0">
                <a:latin typeface="Arial Narrow" pitchFamily="34" charset="0"/>
              </a:rPr>
              <a:t>1 graham cracker (carefully break in half, then break in half again)</a:t>
            </a:r>
          </a:p>
          <a:p>
            <a:r>
              <a:rPr lang="en-US" sz="1400" dirty="0">
                <a:latin typeface="Arial Narrow" pitchFamily="34" charset="0"/>
              </a:rPr>
              <a:t>2 sheets Wax paper  (12cm by 12 cm)</a:t>
            </a:r>
          </a:p>
        </p:txBody>
      </p:sp>
      <p:sp>
        <p:nvSpPr>
          <p:cNvPr id="8" name="Rectangle 7"/>
          <p:cNvSpPr/>
          <p:nvPr/>
        </p:nvSpPr>
        <p:spPr>
          <a:xfrm>
            <a:off x="4419600" y="1295400"/>
            <a:ext cx="457200" cy="990600"/>
          </a:xfrm>
          <a:prstGeom prst="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a:stCxn id="8" idx="1"/>
            <a:endCxn id="8" idx="3"/>
          </p:cNvCxnSpPr>
          <p:nvPr/>
        </p:nvCxnSpPr>
        <p:spPr>
          <a:xfrm>
            <a:off x="4419600" y="1790700"/>
            <a:ext cx="457200" cy="0"/>
          </a:xfrm>
          <a:prstGeom prst="line">
            <a:avLst/>
          </a:prstGeom>
          <a:ln>
            <a:solidFill>
              <a:schemeClr val="accent6">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648200" y="1295400"/>
            <a:ext cx="0" cy="990600"/>
          </a:xfrm>
          <a:prstGeom prst="line">
            <a:avLst/>
          </a:prstGeom>
          <a:ln>
            <a:solidFill>
              <a:schemeClr val="accent6">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486400" y="1295400"/>
            <a:ext cx="152400" cy="533400"/>
          </a:xfrm>
          <a:prstGeom prst="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228600" y="2438400"/>
            <a:ext cx="3581400" cy="6555641"/>
          </a:xfrm>
          <a:prstGeom prst="rect">
            <a:avLst/>
          </a:prstGeom>
          <a:noFill/>
        </p:spPr>
        <p:txBody>
          <a:bodyPr wrap="square" rtlCol="0">
            <a:spAutoFit/>
          </a:bodyPr>
          <a:lstStyle/>
          <a:p>
            <a:r>
              <a:rPr lang="en-US" sz="1200" b="1" dirty="0">
                <a:latin typeface="Arial Narrow" pitchFamily="34" charset="0"/>
              </a:rPr>
              <a:t>Teacher Background Information:</a:t>
            </a:r>
          </a:p>
          <a:p>
            <a:r>
              <a:rPr lang="en-US" sz="1200" dirty="0">
                <a:latin typeface="Arial Narrow" pitchFamily="34" charset="0"/>
              </a:rPr>
              <a:t>Earth’s crust is broken into many large and small pieces called plates and come together along plate boundaries. Tectonic movement is caused by the shifting of these plates due to great amounts of heat and pressure driven by convection currents in the magma.  There are three types of plate boundaries: </a:t>
            </a:r>
            <a:r>
              <a:rPr lang="en-US" sz="1200" b="1" dirty="0">
                <a:latin typeface="Arial Narrow" pitchFamily="34" charset="0"/>
              </a:rPr>
              <a:t>divergent, convergent and lateral/transform</a:t>
            </a:r>
            <a:r>
              <a:rPr lang="en-US" sz="1200" dirty="0">
                <a:latin typeface="Arial Narrow" pitchFamily="34" charset="0"/>
              </a:rPr>
              <a:t>.  </a:t>
            </a:r>
          </a:p>
          <a:p>
            <a:r>
              <a:rPr lang="en-US" sz="1200" b="1" dirty="0">
                <a:latin typeface="Arial Narrow" pitchFamily="34" charset="0"/>
              </a:rPr>
              <a:t>Divergent boundaries </a:t>
            </a:r>
            <a:r>
              <a:rPr lang="en-US" sz="1200" dirty="0">
                <a:latin typeface="Arial Narrow" pitchFamily="34" charset="0"/>
              </a:rPr>
              <a:t>occur where two plates move apart creating new ocean floor.  These boundaries occur along mid-oceanic ridges on oceanic plates and create rift valleys on continental plates. Examples include the Mid-Atlantic Ridge and the African Rift Valley.  </a:t>
            </a:r>
          </a:p>
          <a:p>
            <a:r>
              <a:rPr lang="en-US" sz="1200" b="1" dirty="0">
                <a:latin typeface="Arial Narrow" pitchFamily="34" charset="0"/>
              </a:rPr>
              <a:t>Transform/Lateral boundaries </a:t>
            </a:r>
            <a:r>
              <a:rPr lang="en-US" sz="1200" dirty="0">
                <a:latin typeface="Arial Narrow" pitchFamily="34" charset="0"/>
              </a:rPr>
              <a:t>occur where two plates are moving past each other horizontally creating earthquakes along fault lines due to the constant force of friction.  An example is the San Andreas Fault.  </a:t>
            </a:r>
          </a:p>
          <a:p>
            <a:r>
              <a:rPr lang="en-US" sz="1200" b="1" dirty="0">
                <a:latin typeface="Arial Narrow" pitchFamily="34" charset="0"/>
              </a:rPr>
              <a:t>Convergent boundaries </a:t>
            </a:r>
            <a:r>
              <a:rPr lang="en-US" sz="1200" dirty="0">
                <a:latin typeface="Arial Narrow" pitchFamily="34" charset="0"/>
              </a:rPr>
              <a:t>occur where two plates are crashing into each other. There are three types of convergent boundaries: </a:t>
            </a:r>
            <a:r>
              <a:rPr lang="en-US" sz="1200" b="1" dirty="0">
                <a:latin typeface="Arial Narrow" pitchFamily="34" charset="0"/>
              </a:rPr>
              <a:t>continental-continental, oceanic-continental, and oceanic-oceanic.  Continental-Continental boundaries </a:t>
            </a:r>
            <a:r>
              <a:rPr lang="en-US" sz="1200" dirty="0">
                <a:latin typeface="Arial Narrow" pitchFamily="34" charset="0"/>
              </a:rPr>
              <a:t>occur where two continental plates crash into each other along subduction zones (the less dense plate will slide underneath the more dense plate) creating trenches and mountain chains.  Examples include the Himalayan and Rocky Mountains.  </a:t>
            </a:r>
            <a:r>
              <a:rPr lang="en-US" sz="1200" b="1" dirty="0">
                <a:latin typeface="Arial Narrow" pitchFamily="34" charset="0"/>
              </a:rPr>
              <a:t>Oceanic-Continental boundaries </a:t>
            </a:r>
            <a:r>
              <a:rPr lang="en-US" sz="1200" dirty="0">
                <a:latin typeface="Arial Narrow" pitchFamily="34" charset="0"/>
              </a:rPr>
              <a:t>occur where one oceanic plate crashes into a continental plate causing the less dense oceanic plate to subduct underneath the continental plate creating trenches and volcanic mountains.  Examples include the Andes and Sierra Mountain chains. </a:t>
            </a:r>
            <a:r>
              <a:rPr lang="en-US" sz="1200" b="1" dirty="0">
                <a:latin typeface="Arial Narrow" pitchFamily="34" charset="0"/>
              </a:rPr>
              <a:t>Oceanic-Oceanic boundaries </a:t>
            </a:r>
            <a:r>
              <a:rPr lang="en-US" sz="1200" dirty="0">
                <a:latin typeface="Arial Narrow" pitchFamily="34" charset="0"/>
              </a:rPr>
              <a:t>occur where two oceanic plates crash into each other causing the less dense plate to subduct underneath the other plate causing trenches and volcanic island arcs.  Examples include the Aleutian and Hawaiian Island chains.</a:t>
            </a:r>
          </a:p>
        </p:txBody>
      </p:sp>
      <p:sp>
        <p:nvSpPr>
          <p:cNvPr id="28" name="Right Arrow 27"/>
          <p:cNvSpPr/>
          <p:nvPr/>
        </p:nvSpPr>
        <p:spPr>
          <a:xfrm>
            <a:off x="5105400" y="1676400"/>
            <a:ext cx="228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Picture 28" descr="convergent boundaries.jpg"/>
          <p:cNvPicPr>
            <a:picLocks noChangeAspect="1"/>
          </p:cNvPicPr>
          <p:nvPr/>
        </p:nvPicPr>
        <p:blipFill>
          <a:blip r:embed="rId2" cstate="print"/>
          <a:srcRect l="17206" t="10000" r="8235" b="13333"/>
          <a:stretch>
            <a:fillRect/>
          </a:stretch>
        </p:blipFill>
        <p:spPr>
          <a:xfrm>
            <a:off x="4114800" y="5410200"/>
            <a:ext cx="2362200" cy="3343422"/>
          </a:xfrm>
          <a:prstGeom prst="rect">
            <a:avLst/>
          </a:prstGeom>
        </p:spPr>
      </p:pic>
      <p:pic>
        <p:nvPicPr>
          <p:cNvPr id="30" name="Picture 29" descr="divergent boundary.jpg"/>
          <p:cNvPicPr>
            <a:picLocks noChangeAspect="1"/>
          </p:cNvPicPr>
          <p:nvPr/>
        </p:nvPicPr>
        <p:blipFill>
          <a:blip r:embed="rId3" cstate="print"/>
          <a:srcRect t="15741" b="7407"/>
          <a:stretch>
            <a:fillRect/>
          </a:stretch>
        </p:blipFill>
        <p:spPr>
          <a:xfrm>
            <a:off x="3810000" y="2895600"/>
            <a:ext cx="1295400" cy="744070"/>
          </a:xfrm>
          <a:prstGeom prst="rect">
            <a:avLst/>
          </a:prstGeom>
        </p:spPr>
      </p:pic>
      <p:sp>
        <p:nvSpPr>
          <p:cNvPr id="37" name="Rectangle 36"/>
          <p:cNvSpPr/>
          <p:nvPr/>
        </p:nvSpPr>
        <p:spPr>
          <a:xfrm>
            <a:off x="5715000" y="1295400"/>
            <a:ext cx="152400" cy="533400"/>
          </a:xfrm>
          <a:prstGeom prst="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6324600" y="1295400"/>
            <a:ext cx="152400" cy="533400"/>
          </a:xfrm>
          <a:prstGeom prst="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6096000" y="1295400"/>
            <a:ext cx="152400" cy="533400"/>
          </a:xfrm>
          <a:prstGeom prst="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39" descr="transform fault.gif"/>
          <p:cNvPicPr>
            <a:picLocks noChangeAspect="1"/>
          </p:cNvPicPr>
          <p:nvPr/>
        </p:nvPicPr>
        <p:blipFill>
          <a:blip r:embed="rId4" cstate="print"/>
          <a:srcRect l="2000" r="2000"/>
          <a:stretch>
            <a:fillRect/>
          </a:stretch>
        </p:blipFill>
        <p:spPr>
          <a:xfrm>
            <a:off x="5334000" y="3581400"/>
            <a:ext cx="1295400" cy="1583267"/>
          </a:xfrm>
          <a:prstGeom prst="rect">
            <a:avLst/>
          </a:prstGeom>
        </p:spPr>
      </p:pic>
      <p:sp>
        <p:nvSpPr>
          <p:cNvPr id="41" name="TextBox 40"/>
          <p:cNvSpPr txBox="1"/>
          <p:nvPr/>
        </p:nvSpPr>
        <p:spPr>
          <a:xfrm>
            <a:off x="5562600" y="3200400"/>
            <a:ext cx="1447800" cy="400110"/>
          </a:xfrm>
          <a:prstGeom prst="rect">
            <a:avLst/>
          </a:prstGeom>
          <a:noFill/>
        </p:spPr>
        <p:txBody>
          <a:bodyPr wrap="square" rtlCol="0">
            <a:spAutoFit/>
          </a:bodyPr>
          <a:lstStyle/>
          <a:p>
            <a:r>
              <a:rPr lang="en-US" sz="1000" b="1" dirty="0"/>
              <a:t>A Transform/Lateral Boundary</a:t>
            </a:r>
          </a:p>
        </p:txBody>
      </p:sp>
      <p:sp>
        <p:nvSpPr>
          <p:cNvPr id="42" name="TextBox 41"/>
          <p:cNvSpPr txBox="1"/>
          <p:nvPr/>
        </p:nvSpPr>
        <p:spPr>
          <a:xfrm>
            <a:off x="4038600" y="5257800"/>
            <a:ext cx="1066800" cy="400110"/>
          </a:xfrm>
          <a:prstGeom prst="rect">
            <a:avLst/>
          </a:prstGeom>
          <a:noFill/>
        </p:spPr>
        <p:txBody>
          <a:bodyPr wrap="square" rtlCol="0">
            <a:spAutoFit/>
          </a:bodyPr>
          <a:lstStyle/>
          <a:p>
            <a:r>
              <a:rPr lang="en-US" sz="1000" b="1" dirty="0"/>
              <a:t>Convergent Boundaries</a:t>
            </a:r>
          </a:p>
        </p:txBody>
      </p:sp>
      <p:sp>
        <p:nvSpPr>
          <p:cNvPr id="43" name="TextBox 42"/>
          <p:cNvSpPr txBox="1"/>
          <p:nvPr/>
        </p:nvSpPr>
        <p:spPr>
          <a:xfrm>
            <a:off x="3886200" y="2514600"/>
            <a:ext cx="1066800" cy="400110"/>
          </a:xfrm>
          <a:prstGeom prst="rect">
            <a:avLst/>
          </a:prstGeom>
          <a:noFill/>
        </p:spPr>
        <p:txBody>
          <a:bodyPr wrap="square" rtlCol="0">
            <a:spAutoFit/>
          </a:bodyPr>
          <a:lstStyle/>
          <a:p>
            <a:r>
              <a:rPr lang="en-US" sz="1000" b="1" dirty="0"/>
              <a:t>A Divergent Boundary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33400"/>
            <a:ext cx="5257800" cy="1200329"/>
          </a:xfrm>
          <a:prstGeom prst="rect">
            <a:avLst/>
          </a:prstGeom>
          <a:noFill/>
        </p:spPr>
        <p:txBody>
          <a:bodyPr wrap="square" rtlCol="0">
            <a:spAutoFit/>
          </a:bodyPr>
          <a:lstStyle/>
          <a:p>
            <a:r>
              <a:rPr lang="en-US" sz="1200" b="1" dirty="0"/>
              <a:t>Procedures:</a:t>
            </a:r>
          </a:p>
          <a:p>
            <a:pPr marL="342900" indent="-342900">
              <a:buAutoNum type="arabicPeriod"/>
            </a:pPr>
            <a:r>
              <a:rPr lang="en-US" sz="1200" dirty="0"/>
              <a:t>Have students split  the pudding between them.  Spoon out pudding and drop it onto the middle of the wax paper.  </a:t>
            </a:r>
            <a:r>
              <a:rPr lang="en-US" sz="1200" b="1" dirty="0"/>
              <a:t>DO NOT SPREAD IT OUT.</a:t>
            </a:r>
          </a:p>
          <a:p>
            <a:pPr marL="342900" indent="-342900">
              <a:buAutoNum type="arabicPeriod"/>
            </a:pPr>
            <a:r>
              <a:rPr lang="en-US" sz="1200" dirty="0"/>
              <a:t>Place the 2 quarter half pieces of graham cracker on top of the pudding.  Align them along the broken edges . It should look like one piece.</a:t>
            </a:r>
          </a:p>
          <a:p>
            <a:pPr marL="342900" indent="-342900">
              <a:buAutoNum type="arabicPeriod"/>
            </a:pPr>
            <a:r>
              <a:rPr lang="en-US" sz="1200" dirty="0"/>
              <a:t>Read and follow directions for student procedures.  </a:t>
            </a:r>
            <a:endParaRPr lang="en-US" dirty="0"/>
          </a:p>
        </p:txBody>
      </p:sp>
      <p:sp>
        <p:nvSpPr>
          <p:cNvPr id="3" name="Rectangle 2"/>
          <p:cNvSpPr/>
          <p:nvPr/>
        </p:nvSpPr>
        <p:spPr>
          <a:xfrm>
            <a:off x="0" y="152400"/>
            <a:ext cx="6858000" cy="707886"/>
          </a:xfrm>
          <a:prstGeom prst="rect">
            <a:avLst/>
          </a:prstGeom>
        </p:spPr>
        <p:txBody>
          <a:bodyPr wrap="square">
            <a:spAutoFit/>
          </a:bodyPr>
          <a:lstStyle/>
          <a:p>
            <a:pPr algn="ctr"/>
            <a:r>
              <a:rPr lang="en-US" sz="2000" dirty="0">
                <a:latin typeface="Snap ITC" pitchFamily="82" charset="0"/>
              </a:rPr>
              <a:t>Plate Tectonics in Motion</a:t>
            </a:r>
          </a:p>
          <a:p>
            <a:pPr algn="ctr"/>
            <a:endParaRPr lang="en-US" sz="2000" dirty="0">
              <a:latin typeface="Snap ITC" pitchFamily="82" charset="0"/>
            </a:endParaRPr>
          </a:p>
        </p:txBody>
      </p:sp>
      <p:sp>
        <p:nvSpPr>
          <p:cNvPr id="7" name="Rectangle 6"/>
          <p:cNvSpPr/>
          <p:nvPr/>
        </p:nvSpPr>
        <p:spPr>
          <a:xfrm>
            <a:off x="5410200" y="762000"/>
            <a:ext cx="990600" cy="114300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638800" y="1066800"/>
            <a:ext cx="457200" cy="457200"/>
          </a:xfrm>
          <a:prstGeom prst="ellipse">
            <a:avLst/>
          </a:prstGeom>
          <a:solidFill>
            <a:schemeClr val="accent6">
              <a:lumMod val="50000"/>
            </a:schemeClr>
          </a:solidFill>
          <a:ln>
            <a:solidFill>
              <a:srgbClr val="371B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15000" y="1066800"/>
            <a:ext cx="152400" cy="533400"/>
          </a:xfrm>
          <a:prstGeom prst="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5867400" y="1066800"/>
            <a:ext cx="152400" cy="533400"/>
          </a:xfrm>
          <a:prstGeom prst="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p:nvCxnSpPr>
        <p:spPr>
          <a:xfrm>
            <a:off x="0" y="2438400"/>
            <a:ext cx="65532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0" y="2438400"/>
            <a:ext cx="2971800" cy="1754326"/>
          </a:xfrm>
          <a:prstGeom prst="rect">
            <a:avLst/>
          </a:prstGeom>
          <a:noFill/>
        </p:spPr>
        <p:txBody>
          <a:bodyPr wrap="square" rtlCol="0">
            <a:spAutoFit/>
          </a:bodyPr>
          <a:lstStyle/>
          <a:p>
            <a:r>
              <a:rPr lang="en-US" sz="1200" b="1" dirty="0"/>
              <a:t>Divergent Boundary:</a:t>
            </a:r>
          </a:p>
          <a:p>
            <a:pPr marL="342900" indent="-342900">
              <a:buAutoNum type="arabicPeriod"/>
            </a:pPr>
            <a:r>
              <a:rPr lang="en-US" sz="1200" dirty="0"/>
              <a:t>Use two fingers from each hand to act as heat and pressure.  </a:t>
            </a:r>
          </a:p>
          <a:p>
            <a:pPr marL="342900" indent="-342900">
              <a:buAutoNum type="arabicPeriod"/>
            </a:pPr>
            <a:r>
              <a:rPr lang="en-US" sz="1200" dirty="0"/>
              <a:t>While applying pressure down, move the plates apart about 10 cm.</a:t>
            </a:r>
          </a:p>
          <a:p>
            <a:pPr marL="342900" indent="-342900">
              <a:buAutoNum type="arabicPeriod"/>
            </a:pPr>
            <a:r>
              <a:rPr lang="en-US" sz="1200" dirty="0"/>
              <a:t>Draw your observations in the box to the right.</a:t>
            </a:r>
          </a:p>
          <a:p>
            <a:pPr marL="342900" indent="-342900">
              <a:buAutoNum type="arabicPeriod"/>
            </a:pPr>
            <a:r>
              <a:rPr lang="en-US" sz="1200" dirty="0"/>
              <a:t>Compare your drawing to the actual picture of a divergent boundary.</a:t>
            </a:r>
          </a:p>
        </p:txBody>
      </p:sp>
      <p:sp>
        <p:nvSpPr>
          <p:cNvPr id="16" name="Rectangle 15"/>
          <p:cNvSpPr/>
          <p:nvPr/>
        </p:nvSpPr>
        <p:spPr>
          <a:xfrm>
            <a:off x="2971800" y="2057400"/>
            <a:ext cx="3733800" cy="6781800"/>
          </a:xfrm>
          <a:prstGeom prst="rect">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4267200"/>
            <a:ext cx="67056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6248400"/>
            <a:ext cx="67056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971800" y="2438400"/>
            <a:ext cx="37338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876800" y="2057400"/>
            <a:ext cx="0" cy="655320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048000" y="2057400"/>
            <a:ext cx="1905000" cy="307777"/>
          </a:xfrm>
          <a:prstGeom prst="rect">
            <a:avLst/>
          </a:prstGeom>
          <a:noFill/>
        </p:spPr>
        <p:txBody>
          <a:bodyPr wrap="square" rtlCol="0">
            <a:spAutoFit/>
          </a:bodyPr>
          <a:lstStyle/>
          <a:p>
            <a:pPr algn="ctr"/>
            <a:r>
              <a:rPr lang="en-US" sz="1400" b="1" dirty="0"/>
              <a:t>Student Observations</a:t>
            </a:r>
          </a:p>
        </p:txBody>
      </p:sp>
      <p:sp>
        <p:nvSpPr>
          <p:cNvPr id="29" name="TextBox 28"/>
          <p:cNvSpPr txBox="1"/>
          <p:nvPr/>
        </p:nvSpPr>
        <p:spPr>
          <a:xfrm>
            <a:off x="4876800" y="2057400"/>
            <a:ext cx="1828800" cy="307777"/>
          </a:xfrm>
          <a:prstGeom prst="rect">
            <a:avLst/>
          </a:prstGeom>
          <a:noFill/>
        </p:spPr>
        <p:txBody>
          <a:bodyPr wrap="square" rtlCol="0">
            <a:spAutoFit/>
          </a:bodyPr>
          <a:lstStyle/>
          <a:p>
            <a:pPr algn="ctr"/>
            <a:r>
              <a:rPr lang="en-US" sz="1400" b="1" dirty="0"/>
              <a:t>Actual Diagrams</a:t>
            </a:r>
          </a:p>
        </p:txBody>
      </p:sp>
      <p:sp>
        <p:nvSpPr>
          <p:cNvPr id="30" name="TextBox 29"/>
          <p:cNvSpPr txBox="1"/>
          <p:nvPr/>
        </p:nvSpPr>
        <p:spPr>
          <a:xfrm>
            <a:off x="0" y="6324600"/>
            <a:ext cx="2971800" cy="2308324"/>
          </a:xfrm>
          <a:prstGeom prst="rect">
            <a:avLst/>
          </a:prstGeom>
          <a:noFill/>
        </p:spPr>
        <p:txBody>
          <a:bodyPr wrap="square" rtlCol="0">
            <a:spAutoFit/>
          </a:bodyPr>
          <a:lstStyle/>
          <a:p>
            <a:r>
              <a:rPr lang="en-US" sz="1200" b="1" dirty="0"/>
              <a:t>Transform / Lateral Boundary:</a:t>
            </a:r>
          </a:p>
          <a:p>
            <a:pPr marL="342900" indent="-342900">
              <a:buAutoNum type="arabicPeriod"/>
            </a:pPr>
            <a:r>
              <a:rPr lang="en-US" sz="1200" dirty="0"/>
              <a:t>Use two fingers from each hand to act as heat and pressure.  </a:t>
            </a:r>
          </a:p>
          <a:p>
            <a:pPr marL="342900" indent="-342900">
              <a:buAutoNum type="arabicPeriod"/>
            </a:pPr>
            <a:r>
              <a:rPr lang="en-US" sz="1200" dirty="0"/>
              <a:t>While applying pressure down, move the plates together while moving them back and forth very quickly.  Breaking is normal and models the breaking of Earth’s crust (earthquake).</a:t>
            </a:r>
          </a:p>
          <a:p>
            <a:pPr marL="342900" indent="-342900">
              <a:buAutoNum type="arabicPeriod"/>
            </a:pPr>
            <a:r>
              <a:rPr lang="en-US" sz="1200" dirty="0"/>
              <a:t>Draw your observations in the box to the right.</a:t>
            </a:r>
          </a:p>
          <a:p>
            <a:pPr marL="342900" indent="-342900">
              <a:buAutoNum type="arabicPeriod"/>
            </a:pPr>
            <a:r>
              <a:rPr lang="en-US" sz="1200" dirty="0"/>
              <a:t>Compare your drawing to the actual picture of a transform boundary </a:t>
            </a:r>
          </a:p>
        </p:txBody>
      </p:sp>
      <p:sp>
        <p:nvSpPr>
          <p:cNvPr id="31" name="TextBox 30"/>
          <p:cNvSpPr txBox="1"/>
          <p:nvPr/>
        </p:nvSpPr>
        <p:spPr>
          <a:xfrm>
            <a:off x="0" y="4343400"/>
            <a:ext cx="2971800" cy="1754326"/>
          </a:xfrm>
          <a:prstGeom prst="rect">
            <a:avLst/>
          </a:prstGeom>
          <a:noFill/>
        </p:spPr>
        <p:txBody>
          <a:bodyPr wrap="square" rtlCol="0">
            <a:spAutoFit/>
          </a:bodyPr>
          <a:lstStyle/>
          <a:p>
            <a:r>
              <a:rPr lang="en-US" sz="1200" b="1" dirty="0"/>
              <a:t>Convergent Boundary:</a:t>
            </a:r>
          </a:p>
          <a:p>
            <a:pPr marL="342900" indent="-342900">
              <a:buAutoNum type="arabicPeriod"/>
            </a:pPr>
            <a:r>
              <a:rPr lang="en-US" sz="1200" dirty="0"/>
              <a:t>Use two fingers from each hand to act as heat and pressure.  </a:t>
            </a:r>
          </a:p>
          <a:p>
            <a:pPr marL="342900" indent="-342900">
              <a:buAutoNum type="arabicPeriod"/>
            </a:pPr>
            <a:r>
              <a:rPr lang="en-US" sz="1200" dirty="0"/>
              <a:t>While applying pressure down, quickly crash the plates back together hard.</a:t>
            </a:r>
          </a:p>
          <a:p>
            <a:pPr marL="342900" indent="-342900">
              <a:buAutoNum type="arabicPeriod"/>
            </a:pPr>
            <a:r>
              <a:rPr lang="en-US" sz="1200" dirty="0"/>
              <a:t>Draw your observations in the box to the right.</a:t>
            </a:r>
          </a:p>
          <a:p>
            <a:pPr marL="342900" indent="-342900">
              <a:buAutoNum type="arabicPeriod"/>
            </a:pPr>
            <a:r>
              <a:rPr lang="en-US" sz="1200" dirty="0"/>
              <a:t>Compare your drawing to the actual picture of a convergent boundary.</a:t>
            </a:r>
          </a:p>
        </p:txBody>
      </p:sp>
      <p:pic>
        <p:nvPicPr>
          <p:cNvPr id="34" name="Picture 33" descr="fled-Easter_400.jpg"/>
          <p:cNvPicPr>
            <a:picLocks noChangeAspect="1"/>
          </p:cNvPicPr>
          <p:nvPr/>
        </p:nvPicPr>
        <p:blipFill>
          <a:blip r:embed="rId2" cstate="print"/>
          <a:stretch>
            <a:fillRect/>
          </a:stretch>
        </p:blipFill>
        <p:spPr>
          <a:xfrm>
            <a:off x="4953000" y="2514600"/>
            <a:ext cx="1676400" cy="1676400"/>
          </a:xfrm>
          <a:prstGeom prst="rect">
            <a:avLst/>
          </a:prstGeom>
        </p:spPr>
      </p:pic>
      <p:pic>
        <p:nvPicPr>
          <p:cNvPr id="35" name="Picture 34" descr="HALP.jpg"/>
          <p:cNvPicPr>
            <a:picLocks noChangeAspect="1"/>
          </p:cNvPicPr>
          <p:nvPr/>
        </p:nvPicPr>
        <p:blipFill>
          <a:blip r:embed="rId3" cstate="print"/>
          <a:srcRect b="23077"/>
          <a:stretch>
            <a:fillRect/>
          </a:stretch>
        </p:blipFill>
        <p:spPr>
          <a:xfrm>
            <a:off x="4947636" y="4343400"/>
            <a:ext cx="1700052" cy="1828800"/>
          </a:xfrm>
          <a:prstGeom prst="rect">
            <a:avLst/>
          </a:prstGeom>
        </p:spPr>
      </p:pic>
      <p:pic>
        <p:nvPicPr>
          <p:cNvPr id="36" name="Picture 35" descr="San_Andreas_Fault_Aerial_View.gif"/>
          <p:cNvPicPr>
            <a:picLocks noChangeAspect="1"/>
          </p:cNvPicPr>
          <p:nvPr/>
        </p:nvPicPr>
        <p:blipFill>
          <a:blip r:embed="rId4" cstate="print"/>
          <a:stretch>
            <a:fillRect/>
          </a:stretch>
        </p:blipFill>
        <p:spPr>
          <a:xfrm>
            <a:off x="4953000" y="6400800"/>
            <a:ext cx="1676400" cy="2209800"/>
          </a:xfrm>
          <a:prstGeom prst="rect">
            <a:avLst/>
          </a:prstGeom>
        </p:spPr>
      </p:pic>
      <p:cxnSp>
        <p:nvCxnSpPr>
          <p:cNvPr id="41" name="Straight Connector 40"/>
          <p:cNvCxnSpPr/>
          <p:nvPr/>
        </p:nvCxnSpPr>
        <p:spPr>
          <a:xfrm>
            <a:off x="0" y="2057400"/>
            <a:ext cx="65532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0" y="2057401"/>
            <a:ext cx="2971800" cy="304800"/>
          </a:xfrm>
          <a:prstGeom prst="rect">
            <a:avLst/>
          </a:prstGeom>
          <a:noFill/>
        </p:spPr>
        <p:txBody>
          <a:bodyPr wrap="square" rtlCol="0">
            <a:spAutoFit/>
          </a:bodyPr>
          <a:lstStyle/>
          <a:p>
            <a:pPr algn="ctr"/>
            <a:r>
              <a:rPr lang="en-US" sz="1400" b="1" dirty="0"/>
              <a:t>Student Procedures</a:t>
            </a:r>
          </a:p>
        </p:txBody>
      </p:sp>
      <p:sp>
        <p:nvSpPr>
          <p:cNvPr id="4" name="TextBox 3"/>
          <p:cNvSpPr txBox="1"/>
          <p:nvPr/>
        </p:nvSpPr>
        <p:spPr>
          <a:xfrm>
            <a:off x="228600" y="0"/>
            <a:ext cx="1257300" cy="276999"/>
          </a:xfrm>
          <a:prstGeom prst="rect">
            <a:avLst/>
          </a:prstGeom>
          <a:noFill/>
        </p:spPr>
        <p:txBody>
          <a:bodyPr wrap="square" rtlCol="0">
            <a:spAutoFit/>
          </a:bodyPr>
          <a:lstStyle/>
          <a:p>
            <a:r>
              <a:rPr lang="en-US" sz="1200" dirty="0"/>
              <a:t>Student Page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615</Words>
  <Application>Microsoft Office PowerPoint</Application>
  <PresentationFormat>On-screen Show (4:3)</PresentationFormat>
  <Paragraphs>39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Narrow</vt:lpstr>
      <vt:lpstr>Calibri</vt:lpstr>
      <vt:lpstr>Snap ITC</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sanbrown</dc:creator>
  <cp:lastModifiedBy>Jennifer Ayers</cp:lastModifiedBy>
  <cp:revision>11</cp:revision>
  <dcterms:created xsi:type="dcterms:W3CDTF">2012-04-21T02:28:29Z</dcterms:created>
  <dcterms:modified xsi:type="dcterms:W3CDTF">2022-10-30T22:09:47Z</dcterms:modified>
</cp:coreProperties>
</file>